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89" r:id="rId4"/>
    <p:sldId id="276" r:id="rId5"/>
    <p:sldId id="277" r:id="rId6"/>
    <p:sldId id="288" r:id="rId7"/>
    <p:sldId id="279" r:id="rId8"/>
    <p:sldId id="280" r:id="rId9"/>
    <p:sldId id="287" r:id="rId10"/>
    <p:sldId id="281" r:id="rId11"/>
    <p:sldId id="282" r:id="rId12"/>
    <p:sldId id="283" r:id="rId13"/>
    <p:sldId id="284" r:id="rId14"/>
    <p:sldId id="285" r:id="rId15"/>
    <p:sldId id="286" r:id="rId16"/>
    <p:sldId id="290" r:id="rId17"/>
    <p:sldId id="291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4"/>
    <p:restoredTop sz="91071" autoAdjust="0"/>
  </p:normalViewPr>
  <p:slideViewPr>
    <p:cSldViewPr snapToGrid="0" snapToObjects="1">
      <p:cViewPr varScale="1">
        <p:scale>
          <a:sx n="72" d="100"/>
          <a:sy n="72" d="100"/>
        </p:scale>
        <p:origin x="135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304D8-2E9D-9D49-B4B1-5E5037AE6DE4}" type="datetimeFigureOut">
              <a:rPr lang="en-US" smtClean="0"/>
              <a:pPr/>
              <a:t>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D9937-2402-7741-A16D-21E6043E435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5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1150" y="0"/>
            <a:ext cx="7562850" cy="110807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180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14488" y="95250"/>
            <a:ext cx="7529512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i="1" dirty="0">
                <a:solidFill>
                  <a:schemeClr val="bg1"/>
                </a:solidFill>
                <a:latin typeface="Verdana" charset="0"/>
                <a:cs typeface="Lucida Sans Unicode" charset="0"/>
              </a:rPr>
              <a:t>EVALITA 2018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000" i="1" dirty="0">
                <a:solidFill>
                  <a:schemeClr val="bg1"/>
                </a:solidFill>
                <a:latin typeface="Verdana" charset="0"/>
                <a:cs typeface="Lucida Sans Unicode" charset="0"/>
              </a:rPr>
              <a:t>EVALUATION OF NLP AND SPEECH TOOLS FOR ITALIAN </a:t>
            </a:r>
          </a:p>
        </p:txBody>
      </p:sp>
      <p:pic>
        <p:nvPicPr>
          <p:cNvPr id="7" name="Picture 2" descr="C:\Users\Sprugnoli\Desktop\scritti\EVALITA2011\banner2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r="83748" b="870"/>
          <a:stretch>
            <a:fillRect/>
          </a:stretch>
        </p:blipFill>
        <p:spPr bwMode="auto">
          <a:xfrm>
            <a:off x="0" y="0"/>
            <a:ext cx="158115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 eaLnBrk="1" hangingPunct="1">
              <a:defRPr>
                <a:solidFill>
                  <a:srgbClr val="3E6802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i="1" baseline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371600" y="5353050"/>
            <a:ext cx="6400800" cy="150495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latin typeface="Lucida Sans Unicode"/>
                <a:cs typeface="Lucida Sans Unicode"/>
              </a:defRPr>
            </a:lvl1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3551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792"/>
            <a:ext cx="7431087" cy="955675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5000"/>
          </a:xfrm>
        </p:spPr>
        <p:txBody>
          <a:bodyPr/>
          <a:lstStyle>
            <a:lvl1pPr>
              <a:defRPr>
                <a:latin typeface="Lucida Sans Unicode"/>
                <a:cs typeface="Lucida Sans Unicode"/>
              </a:defRPr>
            </a:lvl1pPr>
            <a:lvl2pPr marL="742950" indent="-285750">
              <a:buFont typeface="Courier New"/>
              <a:buChar char="o"/>
              <a:defRPr>
                <a:latin typeface="Lucids Sans Unicode"/>
                <a:cs typeface="Lucids Sans Unicode"/>
              </a:defRPr>
            </a:lvl2pPr>
            <a:lvl3pPr marL="1143000" indent="-228600">
              <a:buFont typeface="Lucida Grande"/>
              <a:buChar char="-"/>
              <a:defRPr>
                <a:latin typeface="Lucida Sand Unicode"/>
                <a:cs typeface="Lucida Sand Unicode"/>
              </a:defRPr>
            </a:lvl3pPr>
            <a:lvl4pPr>
              <a:defRPr>
                <a:latin typeface="Lucida Sans Unicode"/>
                <a:cs typeface="Lucida Sans Unicode"/>
              </a:defRPr>
            </a:lvl4pPr>
            <a:lvl5pPr>
              <a:defRPr>
                <a:latin typeface="Lucids Sans Unicode"/>
                <a:cs typeface="Lucids Sans Unicode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405200"/>
            <a:ext cx="9144000" cy="4571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1800"/>
          </a:p>
        </p:txBody>
      </p:sp>
      <p:sp>
        <p:nvSpPr>
          <p:cNvPr id="7" name="TextBox 6"/>
          <p:cNvSpPr txBox="1"/>
          <p:nvPr userDrawn="1"/>
        </p:nvSpPr>
        <p:spPr>
          <a:xfrm>
            <a:off x="3417732" y="6438814"/>
            <a:ext cx="301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/>
                </a:solidFill>
              </a:rPr>
              <a:t>EVALITA 2018 Workshop</a:t>
            </a:r>
          </a:p>
          <a:p>
            <a:pPr algn="ctr"/>
            <a:r>
              <a:rPr lang="en-US" sz="1000" dirty="0"/>
              <a:t>December</a:t>
            </a:r>
            <a:r>
              <a:rPr lang="en-US" sz="1000" baseline="0" dirty="0"/>
              <a:t> 12-13 2018, Turin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3926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13" y="19792"/>
            <a:ext cx="7431087" cy="955675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4388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5"/>
                </a:solidFill>
              </a:rPr>
              <a:t>EVALITA 2018 Workshop</a:t>
            </a:r>
          </a:p>
          <a:p>
            <a:pPr algn="ctr"/>
            <a:r>
              <a:rPr lang="en-US" sz="1000" dirty="0"/>
              <a:t>December</a:t>
            </a:r>
            <a:r>
              <a:rPr lang="en-US" sz="1000" baseline="0" dirty="0"/>
              <a:t> 12-13 2018, Turin</a:t>
            </a:r>
            <a:endParaRPr lang="en-US" sz="10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05200"/>
            <a:ext cx="9144000" cy="4571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61435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712913" y="44450"/>
            <a:ext cx="743108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81790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3E680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>
                <a:solidFill>
                  <a:schemeClr val="accent5"/>
                </a:solidFill>
              </a:rPr>
              <a:t>EVALITA 2018 Workshop</a:t>
            </a:r>
          </a:p>
          <a:p>
            <a:r>
              <a:rPr lang="en-US" dirty="0">
                <a:solidFill>
                  <a:schemeClr val="tx1"/>
                </a:solidFill>
              </a:rPr>
              <a:t>December 12-13 2018, Turin</a:t>
            </a:r>
          </a:p>
        </p:txBody>
      </p:sp>
      <p:pic>
        <p:nvPicPr>
          <p:cNvPr id="1031" name="Picture 2" descr="C:\Users\Sprugnoli\Desktop\scritti\EVALITA2011\banner20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r="83748" b="870"/>
          <a:stretch>
            <a:fillRect/>
          </a:stretch>
        </p:blipFill>
        <p:spPr bwMode="auto">
          <a:xfrm>
            <a:off x="0" y="0"/>
            <a:ext cx="158115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81150" y="1000125"/>
            <a:ext cx="7562850" cy="10795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62427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3E6802"/>
          </a:solidFill>
          <a:latin typeface="Berlin Sans FB"/>
          <a:ea typeface="ＭＳ Ｐゴシック" charset="0"/>
          <a:cs typeface="Berlin Sans FB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E6802"/>
          </a:solidFill>
          <a:latin typeface="Berlin Sans FB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E6802"/>
          </a:solidFill>
          <a:latin typeface="Berlin Sans FB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E6802"/>
          </a:solidFill>
          <a:latin typeface="Berlin Sans FB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E6802"/>
          </a:solidFill>
          <a:latin typeface="Berlin Sans FB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E6802"/>
          </a:solidFill>
          <a:latin typeface="Berlin Sans FB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E6802"/>
          </a:solidFill>
          <a:latin typeface="Berlin Sans FB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E6802"/>
          </a:solidFill>
          <a:latin typeface="Berlin Sans FB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3E6802"/>
          </a:solidFill>
          <a:latin typeface="Berlin Sans FB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ts val="688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ucida Sans Unicode"/>
          <a:ea typeface="ＭＳ Ｐゴシック" charset="0"/>
          <a:cs typeface="Lucida Sans Unicode"/>
        </a:defRPr>
      </a:lvl1pPr>
      <a:lvl2pPr marL="742950" indent="-285750" algn="l" defTabSz="457200" rtl="0" eaLnBrk="1" fontAlgn="base" hangingPunct="1">
        <a:spcBef>
          <a:spcPts val="688"/>
        </a:spcBef>
        <a:spcAft>
          <a:spcPct val="0"/>
        </a:spcAft>
        <a:buFont typeface="Courier New"/>
        <a:buChar char="o"/>
        <a:defRPr sz="2400" kern="1200">
          <a:solidFill>
            <a:schemeClr val="tx1"/>
          </a:solidFill>
          <a:latin typeface="Lucida Sans Unicode"/>
          <a:ea typeface="ＭＳ Ｐゴシック" charset="0"/>
          <a:cs typeface="Lucida Sans Unicode"/>
        </a:defRPr>
      </a:lvl2pPr>
      <a:lvl3pPr marL="1143000" indent="-228600" algn="l" defTabSz="457200" rtl="0" eaLnBrk="1" fontAlgn="base" hangingPunct="1">
        <a:spcBef>
          <a:spcPts val="688"/>
        </a:spcBef>
        <a:spcAft>
          <a:spcPct val="0"/>
        </a:spcAft>
        <a:buFont typeface="Lucida Grande"/>
        <a:buChar char="-"/>
        <a:defRPr sz="2000" kern="1200">
          <a:solidFill>
            <a:schemeClr val="tx1"/>
          </a:solidFill>
          <a:latin typeface="Lucida Sans Unicode"/>
          <a:ea typeface="ＭＳ Ｐゴシック" charset="0"/>
          <a:cs typeface="Lucida Sans Unicode"/>
        </a:defRPr>
      </a:lvl3pPr>
      <a:lvl4pPr marL="1600200" indent="-228600" algn="l" defTabSz="457200" rtl="0" eaLnBrk="1" fontAlgn="base" hangingPunct="1">
        <a:spcBef>
          <a:spcPts val="688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ucida Sans Unicode"/>
          <a:ea typeface="ＭＳ Ｐゴシック" charset="0"/>
          <a:cs typeface="Lucida Sans Unicode"/>
        </a:defRPr>
      </a:lvl4pPr>
      <a:lvl5pPr marL="2057400" indent="-228600" algn="l" defTabSz="457200" rtl="0" eaLnBrk="1" fontAlgn="base" hangingPunct="1">
        <a:spcBef>
          <a:spcPts val="688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/>
          <a:ea typeface="ＭＳ Ｐゴシック" charset="0"/>
          <a:cs typeface="Lucida Sans Unico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3" Type="http://schemas.microsoft.com/office/2007/relationships/media" Target="../media/media3.wav"/><Relationship Id="rId7" Type="http://schemas.microsoft.com/office/2007/relationships/media" Target="../media/media5.wav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8.png"/><Relationship Id="rId5" Type="http://schemas.microsoft.com/office/2007/relationships/media" Target="../media/media4.wav"/><Relationship Id="rId10" Type="http://schemas.openxmlformats.org/officeDocument/2006/relationships/image" Target="../media/image7.png"/><Relationship Id="rId4" Type="http://schemas.openxmlformats.org/officeDocument/2006/relationships/audio" Target="../media/media3.wav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itle 2"/>
          <p:cNvSpPr>
            <a:spLocks noGrp="1"/>
          </p:cNvSpPr>
          <p:nvPr>
            <p:ph type="subTitle" idx="1"/>
          </p:nvPr>
        </p:nvSpPr>
        <p:spPr>
          <a:xfrm>
            <a:off x="826062" y="4478891"/>
            <a:ext cx="7632138" cy="1946651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650"/>
              </a:spcBef>
            </a:pPr>
            <a:r>
              <a:rPr lang="it-IT" sz="1400" i="0" dirty="0">
                <a:latin typeface="Lucida Sans Unicode" charset="0"/>
                <a:cs typeface="Lucida Sans Unicode" charset="0"/>
              </a:rPr>
              <a:t>Maria Di Maro, Antonio Origlia, Francesco Cutugno</a:t>
            </a:r>
          </a:p>
          <a:p>
            <a:pPr marL="342900" indent="-342900">
              <a:lnSpc>
                <a:spcPct val="110000"/>
              </a:lnSpc>
              <a:spcBef>
                <a:spcPts val="650"/>
              </a:spcBef>
            </a:pPr>
            <a:r>
              <a:rPr lang="it-IT" sz="1400" i="0" dirty="0">
                <a:latin typeface="Lucida Sans Unicode" charset="0"/>
                <a:cs typeface="Lucida Sans Unicode" charset="0"/>
              </a:rPr>
              <a:t>Università degli Studi di Napoli ‘Federico II’</a:t>
            </a: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727512"/>
            <a:ext cx="7772400" cy="14700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Spoken Utterances Guiding Chef’s Assistant Robots  SUGAR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endParaRPr lang="en-GB" dirty="0"/>
          </a:p>
        </p:txBody>
      </p:sp>
      <p:pic>
        <p:nvPicPr>
          <p:cNvPr id="6" name="Picture 2" descr="Risultati immagini per uni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8" y="4980668"/>
            <a:ext cx="1470446" cy="14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69" y="5224546"/>
            <a:ext cx="2019905" cy="11316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SUGAR </a:t>
            </a:r>
            <a:r>
              <a:rPr lang="it-IT" dirty="0" err="1"/>
              <a:t>at</a:t>
            </a:r>
            <a:r>
              <a:rPr lang="it-IT" dirty="0"/>
              <a:t> EVALITA 2018</a:t>
            </a:r>
            <a:endParaRPr lang="en-GB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49497" y="1477952"/>
            <a:ext cx="6912768" cy="46064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Corpus</a:t>
            </a:r>
            <a:r>
              <a:rPr lang="en-US" b="1" dirty="0"/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Annotation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337102" y="2262122"/>
            <a:ext cx="8525544" cy="2995737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Challenging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Scenarios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Implicit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arguments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Co-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reference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Arguments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expressed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within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the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verb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(i.e.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instrumental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verbs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Generalization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of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actions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(i.e. </a:t>
            </a:r>
            <a:r>
              <a:rPr kumimoji="0" lang="it-IT" altLang="ko-KR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sciogliere(lievito, acqua) 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=&gt; </a:t>
            </a:r>
            <a:r>
              <a:rPr kumimoji="0" lang="it-IT" altLang="ko-KR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mescolare([lievito,</a:t>
            </a:r>
            <a:r>
              <a:rPr kumimoji="0" lang="it-IT" altLang="ko-KR" sz="1600" b="0" i="1" u="none" strike="noStrike" kern="1200" cap="none" spc="0" normalizeH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acqua]))</a:t>
            </a: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Participants</a:t>
            </a:r>
            <a:endParaRPr lang="en-GB" dirty="0"/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023849"/>
              </p:ext>
            </p:extLst>
          </p:nvPr>
        </p:nvGraphicFramePr>
        <p:xfrm>
          <a:off x="542889" y="1831599"/>
          <a:ext cx="8097018" cy="399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26">
                <a:tc>
                  <a:txBody>
                    <a:bodyPr/>
                    <a:lstStyle/>
                    <a:p>
                      <a:r>
                        <a:rPr lang="it-IT" dirty="0"/>
                        <a:t>FBK-HLT-NLP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Anonymous</a:t>
                      </a:r>
                      <a:r>
                        <a:rPr lang="it-IT" baseline="0" dirty="0"/>
                        <a:t> System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14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  <a:r>
                        <a:rPr lang="it-IT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it-IT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Encoder-Decoder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approach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previous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sentences</a:t>
                      </a:r>
                      <a:endParaRPr lang="it-IT" sz="14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it-IT" sz="16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IT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2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it-IT" sz="16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just" defTabSz="914400" rtl="0" eaLnBrk="1" latinLnBrk="1" hangingPunct="1">
                        <a:buFont typeface="Arial" panose="020B0604020202020204" pitchFamily="34" charset="0"/>
                        <a:buNone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Sequence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to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sequence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modelling</a:t>
                      </a:r>
                      <a:r>
                        <a:rPr lang="it-IT" sz="14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with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synthetic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data generation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</a:t>
                      </a:r>
                      <a:r>
                        <a:rPr lang="it-IT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Network</a:t>
                      </a:r>
                      <a:r>
                        <a:rPr lang="it-IT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System:</a:t>
                      </a:r>
                    </a:p>
                    <a:p>
                      <a:endParaRPr lang="it-IT" sz="16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embeddings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trained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a corpus of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recipes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(4.5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million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words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features</a:t>
                      </a:r>
                      <a:endParaRPr lang="it-IT" sz="14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Two</a:t>
                      </a:r>
                      <a:r>
                        <a:rPr lang="it-IT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Bi-LSTM </a:t>
                      </a:r>
                      <a:r>
                        <a:rPr lang="it-IT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the encoder (the first for the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sequences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the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arguments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 a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vector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Two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Bi-LSTM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the decoder (the first </a:t>
                      </a:r>
                      <a:b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charge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decoding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sequence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b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arguments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the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decoding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</a:t>
                      </a:r>
                      <a:b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sequence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Multi-task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network to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classify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implicitness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</a:t>
                      </a:r>
                      <a:r>
                        <a:rPr lang="it-IT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arguments</a:t>
                      </a:r>
                      <a:r>
                        <a:rPr lang="it-IT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69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</a:t>
            </a:r>
            <a:endParaRPr lang="en-GB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49497" y="1477952"/>
            <a:ext cx="6912768" cy="46064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Metrics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19871" y="2121445"/>
            <a:ext cx="7939391" cy="2995737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The proposed system correctly detects the requested action and all its parameters 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The proposed system asks for repetition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The proposed system correctly detects the requested action but it assigns wrong parameters 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The proposed system misses the action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5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</a:t>
            </a:r>
            <a:endParaRPr lang="en-GB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49497" y="1477952"/>
            <a:ext cx="6912768" cy="46064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Metrics: Output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91739" y="2072099"/>
            <a:ext cx="8113707" cy="347925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Action id (listing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number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of predicate +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number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of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action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)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Boolean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Value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indicating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if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the predicate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has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been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recognized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Number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of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expected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arguments</a:t>
            </a: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Distance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between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expected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arguments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and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system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outputted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arguments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(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Levensthein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distance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)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Number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of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arguments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for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which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the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system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asked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for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repetition</a:t>
            </a: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742950" marR="0" lvl="1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Reference File: prendere(500 g, panna)</a:t>
            </a:r>
            <a:b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</a:b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Output File: prendere(500 g, latte)</a:t>
            </a:r>
          </a:p>
          <a:p>
            <a:pPr marL="742950" marR="0" lvl="1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Evaluation Output: 1_1 (1, 2, </a:t>
            </a:r>
            <a:r>
              <a:rPr kumimoji="0" lang="it-IT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1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, 0)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19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</a:t>
            </a:r>
            <a:endParaRPr lang="en-GB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49497" y="1477952"/>
            <a:ext cx="6912768" cy="46064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Results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41085"/>
            <a:ext cx="4864256" cy="2923728"/>
          </a:xfrm>
          <a:prstGeom prst="rect">
            <a:avLst/>
          </a:prstGeom>
        </p:spPr>
      </p:pic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642885"/>
              </p:ext>
            </p:extLst>
          </p:nvPr>
        </p:nvGraphicFramePr>
        <p:xfrm>
          <a:off x="5314226" y="3123169"/>
          <a:ext cx="3600402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</a:t>
                      </a:r>
                      <a:r>
                        <a:rPr lang="it-IT" sz="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it-IT" sz="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8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</a:t>
                      </a:r>
                      <a:br>
                        <a:rPr lang="it-IT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Arguments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Incorrect</a:t>
                      </a:r>
                      <a:r>
                        <a:rPr lang="it-IT" sz="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it-IT" sz="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8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Incorrect</a:t>
                      </a:r>
                      <a:br>
                        <a:rPr lang="it-IT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Arguments</a:t>
                      </a:r>
                      <a:endParaRPr lang="en-GB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FBK </a:t>
                      </a:r>
                      <a:b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  <a:r>
                        <a:rPr lang="it-IT" sz="1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50,16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28,31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49,83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71.68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FBK</a:t>
                      </a:r>
                      <a:b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2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66,36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46,22</a:t>
                      </a:r>
                      <a:endParaRPr lang="en-GB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33,64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53,78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Anonymous</a:t>
                      </a:r>
                      <a:b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55,89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17,46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46,11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82,54</a:t>
                      </a:r>
                      <a:endParaRPr lang="en-GB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81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</a:t>
            </a:r>
            <a:endParaRPr lang="en-GB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13655" y="1863537"/>
            <a:ext cx="7728375" cy="3353232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Further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analysis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should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be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carried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out to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efficiently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solve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semantic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recognition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tasks</a:t>
            </a: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Errors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analysis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is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needed</a:t>
            </a: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Enlargement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of the corpus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Rule-based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module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?</a:t>
            </a: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it-IT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just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Multilingualism</a:t>
            </a:r>
            <a:r>
              <a:rPr kumimoji="0" lang="it-IT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 and </a:t>
            </a:r>
            <a:r>
              <a:rPr kumimoji="0" lang="it-IT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Multimodality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6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791"/>
            <a:ext cx="9144000" cy="409872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97735" y="3240829"/>
            <a:ext cx="3116687" cy="955675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Thank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you</a:t>
            </a:r>
            <a:r>
              <a:rPr lang="it-IT" dirty="0">
                <a:solidFill>
                  <a:schemeClr val="bg1"/>
                </a:solidFill>
              </a:rPr>
              <a:t>!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System Of A Down - Sug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1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2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itle 2"/>
          <p:cNvSpPr>
            <a:spLocks noGrp="1"/>
          </p:cNvSpPr>
          <p:nvPr>
            <p:ph type="subTitle" idx="1"/>
          </p:nvPr>
        </p:nvSpPr>
        <p:spPr>
          <a:xfrm>
            <a:off x="826062" y="4478891"/>
            <a:ext cx="7632138" cy="1946651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650"/>
              </a:spcBef>
            </a:pPr>
            <a:r>
              <a:rPr lang="it-IT" sz="1400" i="0" dirty="0">
                <a:latin typeface="Lucida Sans Unicode" charset="0"/>
                <a:cs typeface="Lucida Sans Unicode" charset="0"/>
              </a:rPr>
              <a:t>Maria Di Maro, Antonio Origlia, Francesco Cutugno</a:t>
            </a:r>
          </a:p>
          <a:p>
            <a:pPr marL="342900" indent="-342900">
              <a:lnSpc>
                <a:spcPct val="110000"/>
              </a:lnSpc>
              <a:spcBef>
                <a:spcPts val="650"/>
              </a:spcBef>
            </a:pPr>
            <a:r>
              <a:rPr lang="it-IT" sz="1400" i="0" dirty="0">
                <a:latin typeface="Lucida Sans Unicode" charset="0"/>
                <a:cs typeface="Lucida Sans Unicode" charset="0"/>
              </a:rPr>
              <a:t>Università degli Studi di Napoli ‘Federico II’</a:t>
            </a: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727512"/>
            <a:ext cx="7772400" cy="1470025"/>
          </a:xfrm>
        </p:spPr>
        <p:txBody>
          <a:bodyPr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Spoken Utterances Guiding Chef’s Assistant Robots  SUGAR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</a:br>
            <a:endParaRPr lang="en-GB" dirty="0"/>
          </a:p>
        </p:txBody>
      </p:sp>
      <p:pic>
        <p:nvPicPr>
          <p:cNvPr id="6" name="Picture 2" descr="Risultati immagini per unina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8" y="4980668"/>
            <a:ext cx="1470446" cy="14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369" y="5224546"/>
            <a:ext cx="2019905" cy="11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Outline</a:t>
            </a:r>
            <a:r>
              <a:rPr lang="it-IT" dirty="0"/>
              <a:t> to the task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11560" y="1600513"/>
            <a:ext cx="792088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SUGAR </a:t>
            </a:r>
            <a:r>
              <a:rPr lang="it-IT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Evalita</a:t>
            </a: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2018</a:t>
            </a:r>
          </a:p>
          <a:p>
            <a:pPr marL="7429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Introduction</a:t>
            </a: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to the task</a:t>
            </a:r>
          </a:p>
          <a:p>
            <a:pPr marL="7429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Corpus Collection</a:t>
            </a:r>
          </a:p>
          <a:p>
            <a:pPr marL="742950" lvl="2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Corpus </a:t>
            </a:r>
            <a:r>
              <a:rPr lang="it-IT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Annotation</a:t>
            </a:r>
            <a:b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it-IT" sz="1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Participants</a:t>
            </a:r>
            <a:endParaRPr lang="it-IT" sz="1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Evaluation</a:t>
            </a:r>
          </a:p>
          <a:p>
            <a:pPr marL="457200"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Metrics</a:t>
            </a:r>
            <a:endParaRPr lang="it-IT" sz="1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Results</a:t>
            </a:r>
            <a:endParaRPr lang="it-IT" sz="1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lvl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Conclusion</a:t>
            </a:r>
            <a:endParaRPr lang="it-IT" sz="1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SUGAR </a:t>
            </a:r>
            <a:r>
              <a:rPr lang="it-IT" dirty="0" err="1"/>
              <a:t>at</a:t>
            </a:r>
            <a:r>
              <a:rPr lang="it-IT" dirty="0"/>
              <a:t> EVALITA 2018</a:t>
            </a:r>
            <a:endParaRPr lang="en-GB" dirty="0"/>
          </a:p>
        </p:txBody>
      </p:sp>
      <p:sp>
        <p:nvSpPr>
          <p:cNvPr id="4" name="Segnaposto contenuto 5"/>
          <p:cNvSpPr>
            <a:spLocks noGrp="1"/>
          </p:cNvSpPr>
          <p:nvPr>
            <p:ph idx="1"/>
          </p:nvPr>
        </p:nvSpPr>
        <p:spPr>
          <a:xfrm>
            <a:off x="395536" y="1592238"/>
            <a:ext cx="8496944" cy="460648"/>
          </a:xfrm>
        </p:spPr>
        <p:txBody>
          <a:bodyPr/>
          <a:lstStyle/>
          <a:p>
            <a:pPr marL="171450" lvl="2" indent="0">
              <a:buNone/>
            </a:pP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Introduction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to the task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95536" y="2395762"/>
            <a:ext cx="8496944" cy="29957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1pPr>
            <a:lvl2pPr marL="742950" indent="-28575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Courier New"/>
              <a:buChar char="o"/>
              <a:defRPr sz="2400"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2pPr>
            <a:lvl3pPr marL="1143000" indent="-22860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Lucida Grande"/>
              <a:buChar char="-"/>
              <a:defRPr sz="2000"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3pPr>
            <a:lvl4pPr marL="1600200" indent="-22860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4pPr>
            <a:lvl5pPr marL="2057400" indent="-22860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Spoken Language Understanding: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Grammars 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McGlashan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et al., 1992)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Frame semantics (Wang, 2010)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Bag of words (Yao et al., 2013)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Semantic-syntactic trees (Miller et al., 1966)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Intent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classification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Tur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and Deng, 2011)</a:t>
            </a:r>
          </a:p>
          <a:p>
            <a:pPr lvl="1" indent="0">
              <a:buFont typeface="Courier New"/>
              <a:buNone/>
            </a:pPr>
            <a:endParaRPr lang="it-IT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 indent="0">
              <a:buFont typeface="Courier New"/>
              <a:buNone/>
            </a:pPr>
            <a:endParaRPr lang="it-IT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8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SUGAR </a:t>
            </a:r>
            <a:r>
              <a:rPr lang="it-IT" dirty="0" err="1"/>
              <a:t>at</a:t>
            </a:r>
            <a:r>
              <a:rPr lang="it-IT" dirty="0"/>
              <a:t> EVALITA 2018</a:t>
            </a:r>
            <a:endParaRPr lang="en-GB" dirty="0"/>
          </a:p>
        </p:txBody>
      </p:sp>
      <p:sp>
        <p:nvSpPr>
          <p:cNvPr id="4" name="Segnaposto contenuto 5"/>
          <p:cNvSpPr>
            <a:spLocks noGrp="1"/>
          </p:cNvSpPr>
          <p:nvPr>
            <p:ph idx="1"/>
          </p:nvPr>
        </p:nvSpPr>
        <p:spPr>
          <a:xfrm>
            <a:off x="395536" y="1592238"/>
            <a:ext cx="8496944" cy="460648"/>
          </a:xfrm>
        </p:spPr>
        <p:txBody>
          <a:bodyPr/>
          <a:lstStyle/>
          <a:p>
            <a:pPr marL="171450" lvl="2" indent="0">
              <a:buNone/>
            </a:pPr>
            <a:r>
              <a:rPr lang="it-IT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Introduction</a:t>
            </a:r>
            <a:r>
              <a:rPr lang="it-I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to the task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95536" y="2395762"/>
            <a:ext cx="8496944" cy="29957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1pPr>
            <a:lvl2pPr marL="742950" indent="-28575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Courier New"/>
              <a:buChar char="o"/>
              <a:defRPr sz="2400"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2pPr>
            <a:lvl3pPr marL="1143000" indent="-22860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Lucida Grande"/>
              <a:buChar char="-"/>
              <a:defRPr sz="2000"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3pPr>
            <a:lvl4pPr marL="1600200" indent="-22860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4pPr>
            <a:lvl5pPr marL="2057400" indent="-228600" algn="l" defTabSz="457200" rtl="0" eaLnBrk="1" fontAlgn="base" hangingPunct="1">
              <a:spcBef>
                <a:spcPts val="688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Lucida Sans Unicode"/>
                <a:ea typeface="ＭＳ Ｐゴシック" charset="0"/>
                <a:cs typeface="Lucida Sans Unico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Intent Classification-based task to train systems to understand spoken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Authentic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spoken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collected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in a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simulated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natural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context</a:t>
            </a:r>
            <a:b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it-IT" altLang="ko-KR" sz="16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Manual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Annotations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for training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purposes</a:t>
            </a:r>
            <a:b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it-IT" altLang="ko-KR" sz="16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Automatic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extraction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of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semantic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predicates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enable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a (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robotic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system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perform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an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action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cooking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context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b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it-IT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Development of a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suitable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 indent="0">
              <a:buFont typeface="Courier New"/>
              <a:buNone/>
            </a:pPr>
            <a:endParaRPr lang="it-IT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 indent="0">
              <a:buFont typeface="Courier New"/>
              <a:buNone/>
            </a:pPr>
            <a:endParaRPr lang="it-IT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SUGAR </a:t>
            </a:r>
            <a:r>
              <a:rPr lang="it-IT" dirty="0" err="1"/>
              <a:t>at</a:t>
            </a:r>
            <a:r>
              <a:rPr lang="it-IT" dirty="0"/>
              <a:t> EVALITA 2018</a:t>
            </a:r>
            <a:endParaRPr lang="en-GB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49497" y="1477952"/>
            <a:ext cx="6912768" cy="46064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Corpus</a:t>
            </a:r>
            <a:r>
              <a:rPr lang="en-US" b="1" dirty="0"/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Collection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19163" y="2262122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3D virtual kitchen with Bastian “the interactive chef”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Silent video frames showing actions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Recording of user utterances in accomplishing recipes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0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SUGAR </a:t>
            </a:r>
            <a:r>
              <a:rPr lang="it-IT" dirty="0" err="1"/>
              <a:t>at</a:t>
            </a:r>
            <a:r>
              <a:rPr lang="it-IT" dirty="0"/>
              <a:t> EVALITA 2018</a:t>
            </a:r>
            <a:endParaRPr lang="en-GB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317677" y="1145209"/>
            <a:ext cx="6912768" cy="46064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Corpus</a:t>
            </a:r>
            <a:r>
              <a:rPr lang="en-US" b="1" dirty="0"/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Collection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7" y="1619109"/>
            <a:ext cx="8564451" cy="4634985"/>
          </a:xfrm>
          <a:prstGeom prst="rect">
            <a:avLst/>
          </a:prstGeom>
        </p:spPr>
      </p:pic>
      <p:pic>
        <p:nvPicPr>
          <p:cNvPr id="3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784" y="4456090"/>
            <a:ext cx="2946039" cy="1654647"/>
          </a:xfrm>
          <a:prstGeom prst="rect">
            <a:avLst/>
          </a:prstGeom>
        </p:spPr>
      </p:pic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169558AC-4B6F-41F7-8837-CB935822E90A}"/>
              </a:ext>
            </a:extLst>
          </p:cNvPr>
          <p:cNvSpPr/>
          <p:nvPr/>
        </p:nvSpPr>
        <p:spPr>
          <a:xfrm rot="1481173">
            <a:off x="389245" y="4630986"/>
            <a:ext cx="1193071" cy="4548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9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SUGAR </a:t>
            </a:r>
            <a:r>
              <a:rPr lang="it-IT" dirty="0" err="1"/>
              <a:t>at</a:t>
            </a:r>
            <a:r>
              <a:rPr lang="it-IT" dirty="0"/>
              <a:t> EVALITA 2018</a:t>
            </a:r>
            <a:endParaRPr lang="en-GB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49497" y="1477952"/>
            <a:ext cx="6912768" cy="46064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Corpus</a:t>
            </a:r>
            <a:r>
              <a:rPr lang="en-US" b="1" dirty="0"/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Annotation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83994" y="2417207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Generic predicates + open domain-dependent set of parameters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1200150" marR="0" lvl="2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put(pot, fire)</a:t>
            </a:r>
          </a:p>
          <a:p>
            <a:pPr marL="1200150" marR="0" lvl="2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put(egg, bowl)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Training set: 1721 actions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Test set: 572 actions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Transcriptions were not provided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34" charset="-127"/>
                <a:cs typeface="Arial" pitchFamily="34" charset="0"/>
              </a:rPr>
              <a:t>Data could be extended with external ontologies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5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SUGAR </a:t>
            </a:r>
            <a:r>
              <a:rPr lang="it-IT" dirty="0" err="1"/>
              <a:t>at</a:t>
            </a:r>
            <a:r>
              <a:rPr lang="it-IT" dirty="0"/>
              <a:t> EVALITA 2018</a:t>
            </a:r>
            <a:endParaRPr lang="en-GB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49497" y="1477952"/>
            <a:ext cx="6912768" cy="46064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Corpus</a:t>
            </a:r>
            <a:r>
              <a:rPr lang="en-US" b="1" dirty="0"/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Annotation: Action Templates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407" y="2114446"/>
            <a:ext cx="3879338" cy="41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SUGAR </a:t>
            </a:r>
            <a:r>
              <a:rPr lang="it-IT" dirty="0" err="1"/>
              <a:t>at</a:t>
            </a:r>
            <a:r>
              <a:rPr lang="it-IT" dirty="0"/>
              <a:t> EVALITA 2018</a:t>
            </a:r>
            <a:endParaRPr lang="en-GB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49497" y="1477952"/>
            <a:ext cx="6912768" cy="46064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Training set - Example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928" y="2567354"/>
            <a:ext cx="5223238" cy="2567354"/>
          </a:xfrm>
          <a:prstGeom prst="rect">
            <a:avLst/>
          </a:prstGeom>
        </p:spPr>
      </p:pic>
      <p:pic>
        <p:nvPicPr>
          <p:cNvPr id="5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75747" y="2485125"/>
            <a:ext cx="297763" cy="297763"/>
          </a:xfrm>
          <a:prstGeom prst="rect">
            <a:avLst/>
          </a:prstGeom>
        </p:spPr>
      </p:pic>
      <p:pic>
        <p:nvPicPr>
          <p:cNvPr id="6" name="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61080" y="2741843"/>
            <a:ext cx="291035" cy="291035"/>
          </a:xfrm>
          <a:prstGeom prst="rect">
            <a:avLst/>
          </a:prstGeom>
        </p:spPr>
      </p:pic>
      <p:pic>
        <p:nvPicPr>
          <p:cNvPr id="7" name="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17798" y="2991070"/>
            <a:ext cx="291034" cy="291034"/>
          </a:xfrm>
          <a:prstGeom prst="rect">
            <a:avLst/>
          </a:prstGeom>
        </p:spPr>
      </p:pic>
      <p:pic>
        <p:nvPicPr>
          <p:cNvPr id="8" name="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92166" y="3282104"/>
            <a:ext cx="283334" cy="2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2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valita2014">
  <a:themeElements>
    <a:clrScheme name="Impostazioni personalizzate 2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3300FF"/>
      </a:hlink>
      <a:folHlink>
        <a:srgbClr val="CC33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2387E426-E2E0-0645-9971-E041000800BA}" vid="{A298AE69-535D-1348-BF5E-70FACF37D5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Evalita2018_template</Template>
  <TotalTime>513</TotalTime>
  <Words>480</Words>
  <Application>Microsoft Office PowerPoint</Application>
  <PresentationFormat>Presentazione su schermo (4:3)</PresentationFormat>
  <Paragraphs>148</Paragraphs>
  <Slides>17</Slides>
  <Notes>0</Notes>
  <HiddenSlides>0</HiddenSlides>
  <MMClips>6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9" baseType="lpstr">
      <vt:lpstr>맑은 고딕</vt:lpstr>
      <vt:lpstr>ＭＳ Ｐゴシック</vt:lpstr>
      <vt:lpstr>Arial</vt:lpstr>
      <vt:lpstr>Berlin Sans FB</vt:lpstr>
      <vt:lpstr>Calibri</vt:lpstr>
      <vt:lpstr>Courier New</vt:lpstr>
      <vt:lpstr>Lucida Grande</vt:lpstr>
      <vt:lpstr>Lucida Sand Unicode</vt:lpstr>
      <vt:lpstr>Lucida Sans Unicode</vt:lpstr>
      <vt:lpstr>Lucids Sans Unicode</vt:lpstr>
      <vt:lpstr>Verdana</vt:lpstr>
      <vt:lpstr>Evalita2014</vt:lpstr>
      <vt:lpstr>Spoken Utterances Guiding Chef’s Assistant Robots  SUGAR </vt:lpstr>
      <vt:lpstr>Outline to the task</vt:lpstr>
      <vt:lpstr>SUGAR at EVALITA 2018</vt:lpstr>
      <vt:lpstr>SUGAR at EVALITA 2018</vt:lpstr>
      <vt:lpstr>SUGAR at EVALITA 2018</vt:lpstr>
      <vt:lpstr>SUGAR at EVALITA 2018</vt:lpstr>
      <vt:lpstr>SUGAR at EVALITA 2018</vt:lpstr>
      <vt:lpstr>SUGAR at EVALITA 2018</vt:lpstr>
      <vt:lpstr>SUGAR at EVALITA 2018</vt:lpstr>
      <vt:lpstr>SUGAR at EVALITA 2018</vt:lpstr>
      <vt:lpstr>Participants</vt:lpstr>
      <vt:lpstr>Evaluation</vt:lpstr>
      <vt:lpstr>Evaluation</vt:lpstr>
      <vt:lpstr>Evaluation</vt:lpstr>
      <vt:lpstr>Conclusion</vt:lpstr>
      <vt:lpstr>Thank you!</vt:lpstr>
      <vt:lpstr>Spoken Utterances Guiding Chef’s Assistant Robots  SUGAR 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Spoken Utterances Guiding Chef’s Assistant Robots - SUGAR</dc:title>
  <dc:creator>Maria Di Maro</dc:creator>
  <cp:lastModifiedBy>MARIA DI MARO</cp:lastModifiedBy>
  <cp:revision>21</cp:revision>
  <cp:lastPrinted>2014-12-11T08:55:29Z</cp:lastPrinted>
  <dcterms:created xsi:type="dcterms:W3CDTF">2018-12-06T08:28:50Z</dcterms:created>
  <dcterms:modified xsi:type="dcterms:W3CDTF">2019-02-16T12:09:20Z</dcterms:modified>
</cp:coreProperties>
</file>